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301" r:id="rId2"/>
    <p:sldId id="265" r:id="rId3"/>
    <p:sldId id="417" r:id="rId4"/>
    <p:sldId id="534" r:id="rId5"/>
    <p:sldId id="549" r:id="rId6"/>
    <p:sldId id="546" r:id="rId7"/>
    <p:sldId id="545" r:id="rId8"/>
    <p:sldId id="547" r:id="rId9"/>
    <p:sldId id="544" r:id="rId10"/>
    <p:sldId id="550" r:id="rId11"/>
    <p:sldId id="551" r:id="rId12"/>
    <p:sldId id="552" r:id="rId13"/>
    <p:sldId id="554" r:id="rId14"/>
    <p:sldId id="553" r:id="rId15"/>
    <p:sldId id="555" r:id="rId16"/>
    <p:sldId id="556" r:id="rId17"/>
    <p:sldId id="557" r:id="rId18"/>
    <p:sldId id="558" r:id="rId19"/>
    <p:sldId id="559" r:id="rId20"/>
    <p:sldId id="560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Light" panose="020F0302020204030204" pitchFamily="34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Slab" pitchFamily="2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932"/>
    <p:restoredTop sz="96433"/>
  </p:normalViewPr>
  <p:slideViewPr>
    <p:cSldViewPr snapToGrid="0">
      <p:cViewPr varScale="1">
        <p:scale>
          <a:sx n="84" d="100"/>
          <a:sy n="84" d="100"/>
        </p:scale>
        <p:origin x="208" y="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04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4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3628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5783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563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8072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4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50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199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34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8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164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538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098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30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9024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85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Tree-Based Models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Bagging produces correlated predictions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improve Bagging by also sampling the variables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1B1F-067F-A70C-747B-6DDB993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8" y="2849880"/>
            <a:ext cx="5216195" cy="38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3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Bagging produces correlated predictions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improve Bagging by also sampling the variables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F8AEF-D36E-4FC3-16D7-72097EF2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4" y="2746441"/>
            <a:ext cx="5367999" cy="3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01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341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Boundary of RF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35FB9-CD97-21B3-BD4F-F3B07A63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1241"/>
            <a:ext cx="5419616" cy="3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A9CCF4-4E3E-B73C-69FA-23844C22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5" y="2849880"/>
            <a:ext cx="6669816" cy="36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11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95058-0851-EE2E-6FD4-96A764D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0" y="2803571"/>
            <a:ext cx="5521349" cy="37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EF2D3E45-87BC-7508-AB00-1BBDBC9F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1898"/>
            <a:ext cx="3850977" cy="38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70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37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minimize some function by iteratively moving in the direction of steepest descent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 descr="Stochastic Gradient Descent for machine learning clearly explained |  Baptiste Monpezat">
            <a:extLst>
              <a:ext uri="{FF2B5EF4-FFF2-40B4-BE49-F238E27FC236}">
                <a16:creationId xmlns:a16="http://schemas.microsoft.com/office/drawing/2014/main" id="{E46E5B34-EBA4-7BD8-3A0B-01C76D86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936"/>
            <a:ext cx="6685878" cy="33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443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Important hyper-parameter is the step size (learning rate)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Descent Intuition — How Machines Learn | by The Experimental  Writer | AI Graduate | Medium">
            <a:extLst>
              <a:ext uri="{FF2B5EF4-FFF2-40B4-BE49-F238E27FC236}">
                <a16:creationId xmlns:a16="http://schemas.microsoft.com/office/drawing/2014/main" id="{267D6776-7B9F-AD67-35AF-651C9C39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7133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0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Ensembles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DB5D-80FC-8490-4048-79BBEBEB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71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Findings on 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easily overfit to the sample used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performance hard to judge using a single training and validation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Trees Have Low Bias, High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 Models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many different tree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Combining models should reduce the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894939"/>
            <a:ext cx="6034791" cy="610260"/>
          </a:xfrm>
          <a:prstGeom prst="rect">
            <a:avLst/>
          </a:prstGeom>
        </p:spPr>
      </p:pic>
      <p:pic>
        <p:nvPicPr>
          <p:cNvPr id="5" name="Picture 4" descr="An example of the aggregation process for an ensemble of decision trees. Individual classifications are aggregated, and an overall classification is derived.">
            <a:extLst>
              <a:ext uri="{FF2B5EF4-FFF2-40B4-BE49-F238E27FC236}">
                <a16:creationId xmlns:a16="http://schemas.microsoft.com/office/drawing/2014/main" id="{F5CBC863-32B7-45C5-4FA7-19E03AA7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r="22283"/>
          <a:stretch/>
        </p:blipFill>
        <p:spPr bwMode="auto">
          <a:xfrm>
            <a:off x="1074574" y="3691467"/>
            <a:ext cx="5177576" cy="28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86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 Models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many different tree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Combining models should reduce the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894939"/>
            <a:ext cx="6034791" cy="610260"/>
          </a:xfrm>
          <a:prstGeom prst="rect">
            <a:avLst/>
          </a:prstGeom>
        </p:spPr>
      </p:pic>
      <p:pic>
        <p:nvPicPr>
          <p:cNvPr id="5" name="Picture 4" descr="An example of the aggregation process for an ensemble of decision trees. Individual classifications are aggregated, and an overall classification is derived.">
            <a:extLst>
              <a:ext uri="{FF2B5EF4-FFF2-40B4-BE49-F238E27FC236}">
                <a16:creationId xmlns:a16="http://schemas.microsoft.com/office/drawing/2014/main" id="{F5CBC863-32B7-45C5-4FA7-19E03AA7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r="22283"/>
          <a:stretch/>
        </p:blipFill>
        <p:spPr bwMode="auto">
          <a:xfrm>
            <a:off x="1074574" y="3691467"/>
            <a:ext cx="5177576" cy="28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940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 Models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many different tree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Combining models should reduce the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" y="2818989"/>
            <a:ext cx="6034791" cy="610260"/>
          </a:xfrm>
          <a:prstGeom prst="rect">
            <a:avLst/>
          </a:prstGeom>
        </p:spPr>
      </p:pic>
      <p:pic>
        <p:nvPicPr>
          <p:cNvPr id="2" name="Picture 2" descr="Develop an Intuition for How Ensemble Learning Works">
            <a:extLst>
              <a:ext uri="{FF2B5EF4-FFF2-40B4-BE49-F238E27FC236}">
                <a16:creationId xmlns:a16="http://schemas.microsoft.com/office/drawing/2014/main" id="{EAD16627-037C-5421-76A0-DE23AA32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4" y="3628789"/>
            <a:ext cx="3906679" cy="29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AA22858E-02B5-6966-9BB3-DCEB14B5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66" y="3733881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321E630-B50D-F77B-E3EF-65AC0275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09" y="3746495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DE2F834-2DFF-DB19-3D67-79E16823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24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5ECF558B-0891-C2F9-9F7B-C30D69FF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38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1A1A7F33-B791-EC18-3EFE-E5EED7637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20" y="4475928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13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Bootstrapping means to randomly sample with replacement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bootstrap sample is the same size as the original data set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dirty="0"/>
              <a:t> 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Many Heads Are Better Than One: The Case For Ensemble Learning - KDnuggets">
            <a:extLst>
              <a:ext uri="{FF2B5EF4-FFF2-40B4-BE49-F238E27FC236}">
                <a16:creationId xmlns:a16="http://schemas.microsoft.com/office/drawing/2014/main" id="{48BE30B6-E787-2E14-BD5E-B1754E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709524"/>
            <a:ext cx="2852656" cy="38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4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out of bag (OOB) score can help estimate performance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9327A6-E02C-04AF-73D7-3CAA3E8A1BD4}"/>
              </a:ext>
            </a:extLst>
          </p:cNvPr>
          <p:cNvGrpSpPr/>
          <p:nvPr/>
        </p:nvGrpSpPr>
        <p:grpSpPr>
          <a:xfrm>
            <a:off x="838200" y="2354791"/>
            <a:ext cx="3344333" cy="4351338"/>
            <a:chOff x="345281" y="1762335"/>
            <a:chExt cx="3778484" cy="5095665"/>
          </a:xfrm>
        </p:grpSpPr>
        <p:pic>
          <p:nvPicPr>
            <p:cNvPr id="19" name="Picture 2" descr="Many Heads Are Better Than One: The Case For Ensemble Learning - KDnuggets">
              <a:extLst>
                <a:ext uri="{FF2B5EF4-FFF2-40B4-BE49-F238E27FC236}">
                  <a16:creationId xmlns:a16="http://schemas.microsoft.com/office/drawing/2014/main" id="{915E7EE3-7859-8E90-5A3F-B8602F91C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81" y="1762335"/>
              <a:ext cx="3778484" cy="509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90F2081C-006E-A04A-9617-37436E7ADC8B}"/>
                </a:ext>
              </a:extLst>
            </p:cNvPr>
            <p:cNvSpPr/>
            <p:nvPr/>
          </p:nvSpPr>
          <p:spPr>
            <a:xfrm>
              <a:off x="2037301" y="23128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E52B5329-DAE9-1B6D-5995-19F08728ABD7}"/>
                </a:ext>
              </a:extLst>
            </p:cNvPr>
            <p:cNvSpPr/>
            <p:nvPr/>
          </p:nvSpPr>
          <p:spPr>
            <a:xfrm>
              <a:off x="2189701" y="24652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DDF7214A-C935-743E-5207-3D5E29F12812}"/>
                </a:ext>
              </a:extLst>
            </p:cNvPr>
            <p:cNvSpPr/>
            <p:nvPr/>
          </p:nvSpPr>
          <p:spPr>
            <a:xfrm>
              <a:off x="2342101" y="26451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7F7753EF-3879-9D76-6E1F-D30AACADD5D2}"/>
                </a:ext>
              </a:extLst>
            </p:cNvPr>
            <p:cNvSpPr/>
            <p:nvPr/>
          </p:nvSpPr>
          <p:spPr>
            <a:xfrm>
              <a:off x="1491709" y="2438400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0020FD89-A8D8-E971-55E0-64B6AAD8240F}"/>
                </a:ext>
              </a:extLst>
            </p:cNvPr>
            <p:cNvSpPr/>
            <p:nvPr/>
          </p:nvSpPr>
          <p:spPr>
            <a:xfrm>
              <a:off x="988591" y="2551519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13B0B288-7DAC-39D0-DE2C-A654BA3F1074}"/>
                </a:ext>
              </a:extLst>
            </p:cNvPr>
            <p:cNvSpPr/>
            <p:nvPr/>
          </p:nvSpPr>
          <p:spPr>
            <a:xfrm>
              <a:off x="2342101" y="2107111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BAB54D6-5333-C560-B904-5C36F9B76670}"/>
                </a:ext>
              </a:extLst>
            </p:cNvPr>
            <p:cNvSpPr/>
            <p:nvPr/>
          </p:nvSpPr>
          <p:spPr>
            <a:xfrm>
              <a:off x="1364929" y="20710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Multiply 31">
            <a:extLst>
              <a:ext uri="{FF2B5EF4-FFF2-40B4-BE49-F238E27FC236}">
                <a16:creationId xmlns:a16="http://schemas.microsoft.com/office/drawing/2014/main" id="{7E381320-E6C0-BF7E-F47C-24A3E3585CA2}"/>
              </a:ext>
            </a:extLst>
          </p:cNvPr>
          <p:cNvSpPr/>
          <p:nvPr/>
        </p:nvSpPr>
        <p:spPr>
          <a:xfrm>
            <a:off x="4342404" y="2558446"/>
            <a:ext cx="359584" cy="354087"/>
          </a:xfrm>
          <a:prstGeom prst="mathMultiply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BD93F-C949-A65F-FE39-8BA9060D46AF}"/>
              </a:ext>
            </a:extLst>
          </p:cNvPr>
          <p:cNvSpPr txBox="1"/>
          <p:nvPr/>
        </p:nvSpPr>
        <p:spPr>
          <a:xfrm>
            <a:off x="4692507" y="2554350"/>
            <a:ext cx="41890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" panose="02000000000000000000" pitchFamily="2" charset="0"/>
                <a:ea typeface="MS PGothic" pitchFamily="34" charset="-128"/>
                <a:cs typeface="+mn-cs"/>
              </a:rPr>
              <a:t>Observations not selected in the bootstrap sample can be used to estimate the performance of the ensemble: Out-of-bag Performance.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521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160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11358</TotalTime>
  <Words>696</Words>
  <Application>Microsoft Macintosh PowerPoint</Application>
  <PresentationFormat>Widescreen</PresentationFormat>
  <Paragraphs>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Calibri</vt:lpstr>
      <vt:lpstr>Wingdings</vt:lpstr>
      <vt:lpstr>Roboto</vt:lpstr>
      <vt:lpstr>-apple-system</vt:lpstr>
      <vt:lpstr>Lato</vt:lpstr>
      <vt:lpstr>Roboto Slab</vt:lpstr>
      <vt:lpstr>Arial</vt:lpstr>
      <vt:lpstr>Lato Light</vt:lpstr>
      <vt:lpstr>Office Theme</vt:lpstr>
      <vt:lpstr>Module 5</vt:lpstr>
      <vt:lpstr>Ensembles</vt:lpstr>
      <vt:lpstr>Findings on Decision Trees</vt:lpstr>
      <vt:lpstr>Ensemble Models</vt:lpstr>
      <vt:lpstr>Ensemble Models</vt:lpstr>
      <vt:lpstr>Ensemble Models</vt:lpstr>
      <vt:lpstr>Bootstrap Aggregating (Bagging)</vt:lpstr>
      <vt:lpstr>Bootstrap Aggregating (Bagging)</vt:lpstr>
      <vt:lpstr>Python</vt:lpstr>
      <vt:lpstr>Random Forests</vt:lpstr>
      <vt:lpstr>Random Forests</vt:lpstr>
      <vt:lpstr>Python</vt:lpstr>
      <vt:lpstr>Random Forests</vt:lpstr>
      <vt:lpstr>Boosted Trees (Boosting) </vt:lpstr>
      <vt:lpstr>Boosted Trees (Boosting) </vt:lpstr>
      <vt:lpstr>Boosted Trees (Boosting) </vt:lpstr>
      <vt:lpstr>Python</vt:lpstr>
      <vt:lpstr>Gradient Boosting</vt:lpstr>
      <vt:lpstr>Gradient Boosting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160</cp:revision>
  <dcterms:modified xsi:type="dcterms:W3CDTF">2023-08-04T22:47:19Z</dcterms:modified>
</cp:coreProperties>
</file>